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8" r:id="rId2"/>
    <p:sldId id="260" r:id="rId3"/>
    <p:sldId id="261" r:id="rId4"/>
    <p:sldId id="262" r:id="rId5"/>
    <p:sldId id="274" r:id="rId6"/>
    <p:sldId id="275" r:id="rId7"/>
    <p:sldId id="263" r:id="rId8"/>
    <p:sldId id="264" r:id="rId9"/>
    <p:sldId id="265" r:id="rId10"/>
    <p:sldId id="266" r:id="rId11"/>
    <p:sldId id="267" r:id="rId12"/>
    <p:sldId id="269" r:id="rId13"/>
    <p:sldId id="273" r:id="rId14"/>
    <p:sldId id="272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177" autoAdjust="0"/>
  </p:normalViewPr>
  <p:slideViewPr>
    <p:cSldViewPr snapToGrid="0">
      <p:cViewPr varScale="1">
        <p:scale>
          <a:sx n="84" d="100"/>
          <a:sy n="84" d="100"/>
        </p:scale>
        <p:origin x="154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27841-7E99-47A1-927A-7DA8551BF42E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79BFB2-2618-41D6-9217-6227409705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9670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Josi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18371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Ronald</a:t>
            </a:r>
          </a:p>
          <a:p>
            <a:endParaRPr lang="de-DE" dirty="0"/>
          </a:p>
          <a:p>
            <a:r>
              <a:rPr lang="de-DE" dirty="0"/>
              <a:t>Erklärung der Codes:</a:t>
            </a:r>
          </a:p>
          <a:p>
            <a:endParaRPr lang="de-DE" dirty="0"/>
          </a:p>
          <a:p>
            <a:r>
              <a:rPr lang="de-DE" b="1" dirty="0"/>
              <a:t>Inhalte einfügen:</a:t>
            </a:r>
          </a:p>
          <a:p>
            <a:endParaRPr lang="de-DE" dirty="0"/>
          </a:p>
          <a:p>
            <a:pPr>
              <a:buFont typeface="+mj-lt"/>
              <a:buNone/>
            </a:pPr>
            <a:r>
              <a:rPr lang="de-DE" b="1" dirty="0"/>
              <a:t>Ziel</a:t>
            </a:r>
            <a:r>
              <a:rPr lang="de-DE" dirty="0"/>
              <a:t>: Fügt Audio-Attribute (</a:t>
            </a:r>
            <a:r>
              <a:rPr lang="de-DE" dirty="0" err="1"/>
              <a:t>speechiness</a:t>
            </a:r>
            <a:r>
              <a:rPr lang="de-DE" dirty="0"/>
              <a:t>, </a:t>
            </a:r>
            <a:r>
              <a:rPr lang="de-DE" dirty="0" err="1"/>
              <a:t>acousticness</a:t>
            </a:r>
            <a:r>
              <a:rPr lang="de-DE" dirty="0"/>
              <a:t> usw.) in die Tabelle </a:t>
            </a:r>
            <a:r>
              <a:rPr lang="de-DE" b="1" dirty="0" err="1"/>
              <a:t>sound_attributes</a:t>
            </a:r>
            <a:r>
              <a:rPr lang="de-DE" dirty="0"/>
              <a:t> ein, die mit einer spezifischen </a:t>
            </a:r>
            <a:r>
              <a:rPr lang="de-DE" b="1" dirty="0" err="1"/>
              <a:t>title_id</a:t>
            </a:r>
            <a:r>
              <a:rPr lang="de-DE" dirty="0"/>
              <a:t> verknüpft sind.</a:t>
            </a:r>
          </a:p>
          <a:p>
            <a:pPr>
              <a:buFont typeface="+mj-lt"/>
              <a:buNone/>
            </a:pPr>
            <a:endParaRPr lang="de-DE" b="1" dirty="0"/>
          </a:p>
          <a:p>
            <a:pPr>
              <a:buFont typeface="+mj-lt"/>
              <a:buNone/>
            </a:pPr>
            <a:r>
              <a:rPr lang="de-DE" b="1" dirty="0"/>
              <a:t>Ablauf</a:t>
            </a:r>
            <a:r>
              <a:rPr lang="de-DE" dirty="0"/>
              <a:t>:</a:t>
            </a:r>
          </a:p>
          <a:p>
            <a:pPr>
              <a:buFont typeface="+mj-lt"/>
              <a:buNone/>
            </a:pPr>
            <a:endParaRPr lang="de-DE" dirty="0"/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Verknüpft die Tabellen </a:t>
            </a:r>
            <a:r>
              <a:rPr lang="de-DE" b="1" dirty="0" err="1"/>
              <a:t>spotify_songs</a:t>
            </a:r>
            <a:r>
              <a:rPr lang="de-DE" dirty="0"/>
              <a:t> und </a:t>
            </a:r>
            <a:r>
              <a:rPr lang="de-DE" b="1" dirty="0"/>
              <a:t>title</a:t>
            </a:r>
            <a:r>
              <a:rPr lang="de-DE" dirty="0"/>
              <a:t> basierend auf dem Track-Namen.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Wählt eindeutige (DISTINCT ON) Werte für jede </a:t>
            </a:r>
            <a:r>
              <a:rPr lang="de-DE" dirty="0" err="1"/>
              <a:t>title_id</a:t>
            </a:r>
            <a:r>
              <a:rPr lang="de-DE" dirty="0"/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Fügt die Werte aus der Abfrage in die Tabelle </a:t>
            </a:r>
            <a:r>
              <a:rPr lang="de-DE" b="1" dirty="0" err="1"/>
              <a:t>sound_attributes</a:t>
            </a:r>
            <a:r>
              <a:rPr lang="de-DE" dirty="0"/>
              <a:t> ein.</a:t>
            </a:r>
          </a:p>
          <a:p>
            <a:endParaRPr lang="de-DE" dirty="0"/>
          </a:p>
          <a:p>
            <a:r>
              <a:rPr lang="de-DE" dirty="0"/>
              <a:t>Top 5 Tracks:</a:t>
            </a:r>
          </a:p>
          <a:p>
            <a:endParaRPr lang="de-DE" dirty="0"/>
          </a:p>
          <a:p>
            <a:r>
              <a:rPr lang="de-DE" dirty="0"/>
              <a:t>Der Code ermittelt die 15 beliebtesten Tracks (basierend auf dem höchsten Popularitätswert), gruppiert nach dem Track-Namen. </a:t>
            </a:r>
          </a:p>
          <a:p>
            <a:r>
              <a:rPr lang="de-DE" dirty="0"/>
              <a:t>Zu jedem Track wird die erste gefundene </a:t>
            </a:r>
            <a:r>
              <a:rPr lang="de-DE" dirty="0" err="1"/>
              <a:t>title_id</a:t>
            </a:r>
            <a:r>
              <a:rPr lang="de-DE" dirty="0"/>
              <a:t>, der Name und die höchste Popularität ausgegeben.</a:t>
            </a:r>
          </a:p>
          <a:p>
            <a:endParaRPr lang="de-DE" dirty="0"/>
          </a:p>
          <a:p>
            <a:r>
              <a:rPr lang="de-DE" b="1" dirty="0"/>
              <a:t>MIN(</a:t>
            </a:r>
            <a:r>
              <a:rPr lang="de-DE" b="1" dirty="0" err="1"/>
              <a:t>r.title_id</a:t>
            </a:r>
            <a:r>
              <a:rPr lang="de-DE" b="1" dirty="0"/>
              <a:t>)</a:t>
            </a:r>
            <a:r>
              <a:rPr lang="de-DE" dirty="0"/>
              <a:t>: Wählt die kleinste (oder "erste") </a:t>
            </a:r>
            <a:r>
              <a:rPr lang="de-DE" dirty="0" err="1"/>
              <a:t>title_id</a:t>
            </a:r>
            <a:r>
              <a:rPr lang="de-DE" dirty="0"/>
              <a:t> für jeden Track, um eine eindeutige ID für die Gruppe zu haben.</a:t>
            </a:r>
          </a:p>
          <a:p>
            <a:r>
              <a:rPr lang="de-DE" b="1" dirty="0"/>
              <a:t>MAX(CAST(</a:t>
            </a:r>
            <a:r>
              <a:rPr lang="de-DE" b="1" dirty="0" err="1"/>
              <a:t>r.track_popularity</a:t>
            </a:r>
            <a:r>
              <a:rPr lang="de-DE" b="1" dirty="0"/>
              <a:t> AS FLOAT))</a:t>
            </a:r>
            <a:r>
              <a:rPr lang="de-DE" dirty="0"/>
              <a:t>: Findet den höchsten Wert der Popularität (</a:t>
            </a:r>
            <a:r>
              <a:rPr lang="de-DE" dirty="0" err="1"/>
              <a:t>track_popularity</a:t>
            </a:r>
            <a:r>
              <a:rPr lang="de-DE" dirty="0"/>
              <a:t>) für jeden Track. </a:t>
            </a:r>
          </a:p>
          <a:p>
            <a:r>
              <a:rPr lang="de-DE" dirty="0"/>
              <a:t>Die Popularität wird dabei in einen numerischen Wert umgewandelt, falls sie ursprünglich als String gespeichert war.</a:t>
            </a:r>
          </a:p>
          <a:p>
            <a:r>
              <a:rPr lang="de-DE" b="1" dirty="0"/>
              <a:t>t.name</a:t>
            </a:r>
            <a:r>
              <a:rPr lang="de-DE" dirty="0"/>
              <a:t>: Bezieht den Namen des Tracks aus der title-Tabelle.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0335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Ronald</a:t>
            </a:r>
          </a:p>
          <a:p>
            <a:endParaRPr lang="de-DE" dirty="0"/>
          </a:p>
          <a:p>
            <a:r>
              <a:rPr lang="de-DE" dirty="0"/>
              <a:t>Top 15 Tracks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Verknüpft die Tabellen </a:t>
            </a:r>
            <a:r>
              <a:rPr lang="de-DE" b="1" dirty="0" err="1"/>
              <a:t>rating</a:t>
            </a:r>
            <a:r>
              <a:rPr lang="de-DE" dirty="0"/>
              <a:t> und </a:t>
            </a:r>
            <a:r>
              <a:rPr lang="de-DE" b="1" dirty="0"/>
              <a:t>title</a:t>
            </a:r>
            <a:r>
              <a:rPr lang="de-DE" dirty="0"/>
              <a:t>, um Track-Namen und deren Popularitätswerte zusammenzuführen.</a:t>
            </a:r>
          </a:p>
          <a:p>
            <a:r>
              <a:rPr lang="de-DE" dirty="0"/>
              <a:t>Gruppiert die Daten nach Track-Namen (t.name).Wählt für jeden Track die höchste Popularität (MAX(</a:t>
            </a:r>
            <a:r>
              <a:rPr lang="de-DE" dirty="0" err="1"/>
              <a:t>track_popularity</a:t>
            </a:r>
            <a:r>
              <a:rPr lang="de-DE" dirty="0"/>
              <a:t>)) </a:t>
            </a:r>
          </a:p>
          <a:p>
            <a:r>
              <a:rPr lang="de-DE" dirty="0"/>
              <a:t>und eine beliebige (kleinste) </a:t>
            </a:r>
            <a:r>
              <a:rPr lang="de-DE" dirty="0" err="1"/>
              <a:t>title_id</a:t>
            </a:r>
            <a:r>
              <a:rPr lang="de-DE" dirty="0"/>
              <a:t>.</a:t>
            </a:r>
          </a:p>
          <a:p>
            <a:r>
              <a:rPr lang="de-DE" dirty="0"/>
              <a:t>Sortiert die Ergebnisse nach absteigender Popularität.</a:t>
            </a:r>
          </a:p>
          <a:p>
            <a:r>
              <a:rPr lang="de-DE" dirty="0"/>
              <a:t>Gibt die </a:t>
            </a:r>
            <a:r>
              <a:rPr lang="de-DE" b="1" dirty="0"/>
              <a:t>15 Tracks mit der höchsten Popularität</a:t>
            </a:r>
            <a:r>
              <a:rPr lang="de-DE" dirty="0"/>
              <a:t> aus.</a:t>
            </a:r>
          </a:p>
          <a:p>
            <a:endParaRPr lang="de-DE" dirty="0"/>
          </a:p>
          <a:p>
            <a:r>
              <a:rPr lang="de-DE" dirty="0"/>
              <a:t>Top 5 Jahre</a:t>
            </a:r>
          </a:p>
          <a:p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Datum in Jahre umwandeln</a:t>
            </a:r>
            <a:r>
              <a:rPr lang="de-DE" dirty="0"/>
              <a:t>: Extrahiert das Veröffentlichungsjahr aus der release-Spalte.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Tracks pro Jahr zählen</a:t>
            </a:r>
            <a:r>
              <a:rPr lang="de-DE" dirty="0"/>
              <a:t>: Gruppiert die Tracks nach Jahr und zählt die Anzahl der Tracks pro Jahr.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Ergebnisse sortieren</a:t>
            </a:r>
            <a:r>
              <a:rPr lang="de-DE" dirty="0"/>
              <a:t>: Sortiert die Jahre nach der Anzahl der Veröffentlichungen (absteigend).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Top 5 ausgeben</a:t>
            </a:r>
            <a:r>
              <a:rPr lang="de-DE" dirty="0"/>
              <a:t>: Gibt die 5 Jahre mit den meisten Veröffentlichungen zurück.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8600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Dorian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31672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Dorian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70991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Dorian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9415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Josi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3949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Josi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346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Josi</a:t>
            </a:r>
          </a:p>
          <a:p>
            <a:pPr marL="228600" indent="-228600">
              <a:buAutoNum type="arabicPeriod"/>
            </a:pPr>
            <a:endParaRPr lang="de-DE" dirty="0"/>
          </a:p>
          <a:p>
            <a:pPr marL="228600" indent="-228600">
              <a:buAutoNum type="arabicPeriod"/>
            </a:pPr>
            <a:r>
              <a:rPr lang="de-DE" dirty="0"/>
              <a:t>Vorstellung der einzelnen Aufgabensegmente (FIGMA teilen)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3748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Martin</a:t>
            </a:r>
          </a:p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Nach der Entscheidung uns bei diesem Projekt mit dem Thema Musik zu </a:t>
            </a:r>
            <a:r>
              <a:rPr lang="de-DE" dirty="0" err="1"/>
              <a:t>beschäfitgen</a:t>
            </a:r>
            <a:r>
              <a:rPr lang="de-DE" dirty="0"/>
              <a:t>, </a:t>
            </a:r>
          </a:p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haben wir diverse Plattformen nach geeigneten Daten durchforstet u.a. </a:t>
            </a:r>
            <a:r>
              <a:rPr lang="de-DE" dirty="0" err="1"/>
              <a:t>Kaggle</a:t>
            </a:r>
            <a:r>
              <a:rPr lang="de-DE" dirty="0"/>
              <a:t>, GitHub, </a:t>
            </a:r>
            <a:r>
              <a:rPr lang="de-DE" dirty="0" err="1"/>
              <a:t>ö.ä</a:t>
            </a:r>
            <a:r>
              <a:rPr lang="de-DE" dirty="0"/>
              <a:t>. </a:t>
            </a:r>
          </a:p>
          <a:p>
            <a:endParaRPr lang="de-DE" dirty="0"/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2. </a:t>
            </a:r>
            <a:r>
              <a:rPr lang="de-DE" b="1" dirty="0"/>
              <a:t>Problem</a:t>
            </a:r>
            <a:r>
              <a:rPr lang="de-DE" dirty="0"/>
              <a:t>: Unsere CSV-Dateien enthielten ungleichmäßige oder unregelmäßige Daten.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endParaRPr lang="de-DE" dirty="0"/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Zum Beispiel: Fehlende Werte, teilweise NULL-Werte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Inkonsistente Datentypen (z. B. Zahlen, die als Text gespeichert sind)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Unterschiedliche Formate für Datumsangaben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Sonderzeichen oder nicht sichtbare Zeichen (wie Leerzeichen, Zeilenumbrüche) in den Daten</a:t>
            </a:r>
          </a:p>
          <a:p>
            <a:endParaRPr lang="de-DE" dirty="0"/>
          </a:p>
          <a:p>
            <a:r>
              <a:rPr lang="de-DE" dirty="0"/>
              <a:t>Schlussendlich haben wir uns auf die nachfolgende Tabelle geeinigt:</a:t>
            </a:r>
          </a:p>
          <a:p>
            <a:br>
              <a:rPr lang="de-DE" dirty="0">
                <a:effectLst/>
              </a:rPr>
            </a:br>
            <a:r>
              <a:rPr lang="de-DE" dirty="0">
                <a:effectLst/>
              </a:rPr>
              <a:t>Direktlink zur Datenbankquelle:</a:t>
            </a:r>
            <a:br>
              <a:rPr lang="de-DE" dirty="0">
                <a:effectLst/>
              </a:rPr>
            </a:br>
            <a:r>
              <a:rPr lang="de-DE" dirty="0">
                <a:effectLst/>
              </a:rPr>
              <a:t>https://www.kaggle.com/datasets/joebeachcapital/30000-spotify-songs</a:t>
            </a:r>
            <a:endParaRPr lang="de-DE" dirty="0"/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endParaRPr lang="de-DE" dirty="0"/>
          </a:p>
          <a:p>
            <a:pPr lvl="7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Datenvalidierung</a:t>
            </a:r>
            <a:r>
              <a:rPr lang="de-DE" dirty="0"/>
              <a:t> vor dem Import durchführen (z. B. mit einem Skript oder einem Tool wie Excel oder </a:t>
            </a:r>
            <a:r>
              <a:rPr lang="de-DE" dirty="0" err="1"/>
              <a:t>OpenRefine</a:t>
            </a:r>
            <a:r>
              <a:rPr lang="de-DE" dirty="0"/>
              <a:t>).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Fehlende Werte</a:t>
            </a:r>
            <a:r>
              <a:rPr lang="de-DE" dirty="0"/>
              <a:t> in den CSV-Daten behandeln (z. B. durch Ersetzen von NULL oder Standardwerten).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Beim Importieren von Daten sicherstellen, dass der Datentyp in PostgreSQL mit dem Inhalt der CSV übereinstimmt.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r>
              <a:rPr lang="de-DE" b="1" dirty="0"/>
              <a:t>Duplikate und Primärschlüssel</a:t>
            </a:r>
          </a:p>
          <a:p>
            <a:endParaRPr lang="de-DE" b="1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Problem</a:t>
            </a:r>
            <a:r>
              <a:rPr lang="de-DE" dirty="0"/>
              <a:t>: Beim Import können </a:t>
            </a:r>
            <a:r>
              <a:rPr lang="de-DE" b="1" dirty="0"/>
              <a:t>Duplikate</a:t>
            </a:r>
            <a:r>
              <a:rPr lang="de-DE" dirty="0"/>
              <a:t> oder </a:t>
            </a:r>
            <a:r>
              <a:rPr lang="de-DE" b="1" dirty="0"/>
              <a:t>Fehler bei der Primärschlüsselzuweisung</a:t>
            </a:r>
            <a:r>
              <a:rPr lang="de-DE" dirty="0"/>
              <a:t> auftreten, 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in unserem Fall hatten wir speziell Probleme mit Duplikaten, die bei der Überführung der Daten vom CSV-Format in 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dirty="0" err="1"/>
              <a:t>Pycharme</a:t>
            </a:r>
            <a:r>
              <a:rPr lang="de-DE" dirty="0"/>
              <a:t> entstanden, diese fielen uns leider erst nachträglich auf 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Lösung</a:t>
            </a:r>
            <a:r>
              <a:rPr lang="de-DE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Überprüfen und bereinigen der CSV-Datei vor dem Import auf Duplikate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Sicherstellen, dass die Daten in der CSV-Datei den </a:t>
            </a:r>
            <a:r>
              <a:rPr lang="de-DE" b="1" dirty="0"/>
              <a:t>Primärschlüssel</a:t>
            </a:r>
            <a:r>
              <a:rPr lang="de-DE" dirty="0"/>
              <a:t>-</a:t>
            </a:r>
            <a:r>
              <a:rPr lang="de-DE" dirty="0" err="1"/>
              <a:t>Constraint</a:t>
            </a:r>
            <a:r>
              <a:rPr lang="de-DE" dirty="0"/>
              <a:t> in PostgreSQL nicht verletzen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de-DE" dirty="0"/>
              <a:t>	(z. B. durch Bereinigung oder Markierung von Duplikaten) – spätestens bei der Vergabe der Primär und Fremdschlüssel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de-DE" dirty="0"/>
              <a:t>	treten sonst Fehlermeldungen auf. welche durch zusätzliche Codezeilen berichtigt werden müssen (ALTER TABLE…)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2314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6D78B-D759-43E7-E04F-25864851B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8647D6B-7568-2AB4-C174-C5147BDFFC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2FB5855-A77A-BEDC-D3EC-DF7F27F983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Martin</a:t>
            </a:r>
          </a:p>
          <a:p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Problem</a:t>
            </a:r>
            <a:r>
              <a:rPr lang="de-DE" dirty="0"/>
              <a:t>: 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die vorhandenen CSV-Daten hatten keinerlei Schlüssel oder Entitäten, </a:t>
            </a:r>
          </a:p>
          <a:p>
            <a:pPr>
              <a:buFont typeface="Arial" panose="020B0604020202020204" pitchFamily="34" charset="0"/>
              <a:buNone/>
            </a:pPr>
            <a:endParaRPr lang="de-DE" b="1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Lösung</a:t>
            </a:r>
            <a:r>
              <a:rPr lang="de-DE" dirty="0"/>
              <a:t>: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um die gewünschte Struktur zu schaffen, wurden durch </a:t>
            </a:r>
            <a:r>
              <a:rPr lang="de-DE" b="1" dirty="0"/>
              <a:t>Normalisierung</a:t>
            </a:r>
            <a:r>
              <a:rPr lang="de-DE" dirty="0"/>
              <a:t> der Ausgangstabelle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und Verwendung des Entity-Relationship- Modells, Entitäten definiert sowie Primär- und Fremdschlüssel vergeben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Vor dem Import die </a:t>
            </a:r>
            <a:r>
              <a:rPr lang="de-DE" b="1" dirty="0"/>
              <a:t>Datenbankstruktur</a:t>
            </a:r>
            <a:r>
              <a:rPr lang="de-DE" dirty="0"/>
              <a:t> (Tabellen, Beziehungen, </a:t>
            </a:r>
            <a:r>
              <a:rPr lang="de-DE" dirty="0" err="1"/>
              <a:t>Constraints</a:t>
            </a:r>
            <a:r>
              <a:rPr lang="de-DE" dirty="0"/>
              <a:t>) definieren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F212246-7013-55CA-4FA9-E9955A77F0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7010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Martin</a:t>
            </a:r>
          </a:p>
          <a:p>
            <a:endParaRPr lang="de-DE" b="1" dirty="0"/>
          </a:p>
          <a:p>
            <a:r>
              <a:rPr lang="de-DE" b="1" dirty="0"/>
              <a:t>Anforderungen Datenbank-Elemente:</a:t>
            </a:r>
            <a:br>
              <a:rPr lang="de-DE" dirty="0"/>
            </a:br>
            <a:r>
              <a:rPr lang="de-DE" dirty="0"/>
              <a:t>Die Datenbank soll die wichtigsten Informationen zu Künstlern, Alben und Tracks speichern, </a:t>
            </a:r>
          </a:p>
          <a:p>
            <a:r>
              <a:rPr lang="de-DE" dirty="0"/>
              <a:t>einschließlich Künstlername, Genre und Herkunftsland. Alben sind mit einem Titel, Erscheinungsjahr </a:t>
            </a:r>
          </a:p>
          <a:p>
            <a:r>
              <a:rPr lang="de-DE" dirty="0"/>
              <a:t>und dem zugehörigen Künstler definiert, während Tracks zusätzlich ihre Länge, das zugehörige Album und ihr Genre enthalten.</a:t>
            </a:r>
          </a:p>
          <a:p>
            <a:endParaRPr lang="de-DE" b="1" dirty="0"/>
          </a:p>
          <a:p>
            <a:r>
              <a:rPr lang="de-DE" b="1" dirty="0"/>
              <a:t>Funktionalität:</a:t>
            </a:r>
            <a:br>
              <a:rPr lang="de-DE" dirty="0"/>
            </a:br>
            <a:r>
              <a:rPr lang="de-DE" dirty="0"/>
              <a:t>Die Datenbank muss das Einfügen, Bearbeiten und Löschen von Datensätzen ermöglichen. Zudem sollen Abfragen wie die Suche </a:t>
            </a:r>
          </a:p>
          <a:p>
            <a:r>
              <a:rPr lang="de-DE" dirty="0"/>
              <a:t>nach beliebten Künstlern oder meistgehörten Tracks einfach realisierbar sein, um Analysen und Einblicke zu erleichtern.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7898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Martin</a:t>
            </a:r>
          </a:p>
          <a:p>
            <a:endParaRPr lang="de-DE" dirty="0"/>
          </a:p>
          <a:p>
            <a:r>
              <a:rPr lang="de-DE" sz="1200" b="1" dirty="0"/>
              <a:t>PostgreSQL:</a:t>
            </a:r>
            <a:br>
              <a:rPr lang="de-DE" sz="1200" dirty="0"/>
            </a:br>
            <a:r>
              <a:rPr lang="de-DE" sz="1200" dirty="0"/>
              <a:t>PostgreSQL ist ein leistungsstarkes Open-Source-Datenbankmanagementsystem, das für seine Skalierbarkeit und Erweiterbarkeit bekannt ist. </a:t>
            </a:r>
          </a:p>
          <a:p>
            <a:r>
              <a:rPr lang="de-DE" sz="1200" dirty="0"/>
              <a:t>Es eignet sich ideal für komplexe Anwendungen und unterstützt moderne Datenbankanforderungen durch eine Vielzahl an Funktionen und Erweiterungen.</a:t>
            </a:r>
          </a:p>
          <a:p>
            <a:endParaRPr lang="de-DE" sz="1200" b="1" dirty="0"/>
          </a:p>
          <a:p>
            <a:r>
              <a:rPr lang="de-DE" sz="1200" b="1" dirty="0"/>
              <a:t>SQL:</a:t>
            </a:r>
            <a:br>
              <a:rPr lang="de-DE" sz="1200" dirty="0"/>
            </a:br>
            <a:r>
              <a:rPr lang="de-DE" sz="1200" dirty="0"/>
              <a:t>SQL (Structured Query Language) ist der Standard für die Verwaltung und Abfrage von Daten in relationalen Datenbanken. </a:t>
            </a:r>
          </a:p>
          <a:p>
            <a:r>
              <a:rPr lang="de-DE" sz="1200" dirty="0"/>
              <a:t>Es ermöglicht das effiziente Erstellen, Bearbeiten und Abfragen von Daten und ist die Grundlage für die Arbeit mit Systemen wie PostgreSQL.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210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Ronald</a:t>
            </a:r>
          </a:p>
          <a:p>
            <a:endParaRPr lang="de-DE" dirty="0"/>
          </a:p>
          <a:p>
            <a:r>
              <a:rPr lang="de-DE" dirty="0"/>
              <a:t>Anzeigen unserer Planung in FIGMA und der tatsächlichen Umsetzung nach Erstellung der </a:t>
            </a:r>
          </a:p>
          <a:p>
            <a:r>
              <a:rPr lang="de-DE" dirty="0"/>
              <a:t>Tabellen und setzen der Primärschlüssel und Fremdschlüssel.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9704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BFC0D4-A4A0-ACDD-B4E4-C2EAF38556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C19FA1-C8EB-D9CA-2B8C-09D013A91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D5E9C1-C663-91AC-51EF-020E4222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BBD469-A817-97F2-0186-029610B13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92BE3F-42B4-A75A-0134-F87842B73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6803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BAFDA6-2A98-97B7-F373-BA4FDF2B8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7FC7522-F031-1306-492C-2301F82139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4A97B0-E8F4-DDE3-92B3-46BD9CB8A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56A88B-8F4B-ED40-615C-AEF9B1776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650F3D-2397-8CF9-3DFA-7F8861D33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0368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468F9EA-417B-733A-C0DB-BD2A781DDC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A1A2909-B8C0-8CE6-D6A8-12A96D345C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0BE3F8-18CF-3F9A-5AEB-0516245E1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9655DA-7472-0F5A-A82F-744BB5C42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99FCD1-D7DF-78CF-0640-A83892AA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773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E04032-0563-CA5F-1550-FE9484E5A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1C806C-A483-6329-2112-7962333FF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23E869-5E02-35BE-4907-B9B613A3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3DFE82-E47E-73D3-9743-66CA7B7D8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D55BA2-064A-DE80-3605-FE0E78559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4667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033F28-D93D-D055-80CD-E925EC9F9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2AC2B6-69CA-3A0F-87B2-F908026ED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D870A1-A7DF-2B2C-6A66-B6FA56F2F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7D2EA4-B082-F218-366B-FA9F1D7B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2DFF58-9EA9-8B18-5B20-66BC51267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985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D1A633-14B7-E6B8-474F-D711F6FE6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10B910-79EF-6400-2D11-2B39BEE830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A02E9C-4339-AA03-17A6-C4F720B38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A105831-C2A1-9144-0228-D9E331AF5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6BEB5AE-CD9A-84AF-387A-309CE0FF3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6E685AC-D135-2CA9-1CC8-3C6048084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94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7E42D9-76E1-7210-113C-9F4969082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301710-137B-0C84-5099-3F9222411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BC22CF-DEA0-F2FA-5732-1667E476DD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3FA18EA-3FF1-2D9A-0A78-D24369DB9B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709F76B-9E4C-CFDF-5417-9B8DE67B3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709754F-1DA9-A430-FB85-4EABC6D14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DE6445C-0AD8-1FC9-726D-2F61B96EE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5F9540A-44B0-9525-AB18-C1B32C123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7245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161C1-D735-B064-F3B6-368ACAFC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C85D66-EA0F-A8B2-5EF8-609334893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22600AB-0691-AAB7-FCA0-EDE874CD5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3169DD-E69B-0DC4-DE63-2A0B45472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8407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099C474-ACBF-6726-A410-0696B5885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10C30C3-858E-2F1C-66A4-BD57D8646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904426E-7199-B6EF-78E2-814E554BB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5251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13B273-ABAE-C713-1734-46E82A010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9FC040-544B-0EEE-AE46-557B0E882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9DFFD60-7BFC-A38E-F039-002468DA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D99FC3A-B92E-DACE-095F-481221CAF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616AB4-74B2-1CE9-F0B7-A9D406051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A453B76-8CCD-7F04-72FF-286EC0993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3915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605B07-BF8B-E296-D36B-F902D7ED2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4C43328-1652-3D10-0EA8-7466734581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9F359FC-BACC-570E-689F-249A02DDF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A383762-4E56-C4BF-2378-89B9CDF69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179E7FF-B37F-3D4A-4E79-4C42D3AEB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C34A21C-B427-9138-2345-44B49A9E5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452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628DE0A-E290-2942-4C92-6DA0B0C34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7B69C80-9DBD-E28D-A64B-20368A45A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19E0D2-D92A-3D4D-0E1C-B890280C69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4F61D2-47A4-4EA0-9177-7D993ED617A1}" type="datetimeFigureOut">
              <a:rPr lang="de-DE" smtClean="0"/>
              <a:t>16.01.2025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F1A69A-AB0A-4743-FF5F-B2B8F2FAB6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B6E5C5-6DCC-62E9-62A0-816A7E0F60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2692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F46A3D-E094-8004-052E-14B8DE354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Text, Screenshot, Grafikdesign, Grafiken enthält.&#10;&#10;Automatisch generierte Beschreibung">
            <a:extLst>
              <a:ext uri="{FF2B5EF4-FFF2-40B4-BE49-F238E27FC236}">
                <a16:creationId xmlns:a16="http://schemas.microsoft.com/office/drawing/2014/main" id="{579DBAC6-C654-7CFF-4AB0-CBD07B1376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13" r="988" b="1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4109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B216F0-77AA-3CB5-1164-DD623CA1E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9A22D41-855E-EC9D-B8F9-50910A3D13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7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A8D736C7-17A2-DFE7-B167-0FB4A689BC9F}"/>
              </a:ext>
            </a:extLst>
          </p:cNvPr>
          <p:cNvSpPr txBox="1"/>
          <p:nvPr/>
        </p:nvSpPr>
        <p:spPr>
          <a:xfrm>
            <a:off x="622300" y="2941304"/>
            <a:ext cx="4775200" cy="258532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</a:rPr>
              <a:t>Erstellung von Tabellen – Beispiel – </a:t>
            </a:r>
            <a:r>
              <a:rPr lang="de-DE" sz="1400" b="1" dirty="0" err="1">
                <a:solidFill>
                  <a:schemeClr val="bg1"/>
                </a:solidFill>
                <a:latin typeface="+mj-lt"/>
              </a:rPr>
              <a:t>sound_attributes</a:t>
            </a:r>
            <a:r>
              <a:rPr lang="de-DE" sz="1400" b="1" dirty="0">
                <a:solidFill>
                  <a:schemeClr val="bg1"/>
                </a:solidFill>
                <a:latin typeface="+mj-lt"/>
              </a:rPr>
              <a:t>:</a:t>
            </a:r>
          </a:p>
          <a:p>
            <a:endParaRPr lang="de-DE" sz="1400" dirty="0">
              <a:latin typeface="+mj-lt"/>
            </a:endParaRP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CREATE TABLE IF NOT EXISTS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sound_attributes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(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INTEGER 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speechiness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acousticness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instrumentalness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liveness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valence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loudness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endParaRPr kumimoji="0" lang="de-DE" altLang="de-DE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631EA85-0076-D830-FD26-9190220021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380AD1C-7A61-4635-B0F8-E87852F8CF52}"/>
              </a:ext>
            </a:extLst>
          </p:cNvPr>
          <p:cNvSpPr txBox="1"/>
          <p:nvPr/>
        </p:nvSpPr>
        <p:spPr>
          <a:xfrm>
            <a:off x="6019780" y="444500"/>
            <a:ext cx="4775200" cy="252376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</a:rPr>
              <a:t>Daten einfügen </a:t>
            </a:r>
            <a:r>
              <a:rPr lang="de-DE" sz="1400" b="1" dirty="0">
                <a:solidFill>
                  <a:schemeClr val="bg1"/>
                </a:solidFill>
                <a:latin typeface="+mj-lt"/>
              </a:rPr>
              <a:t>Inhalte einfügen</a:t>
            </a: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  <a:p>
            <a:endParaRPr lang="de-DE" altLang="de-DE" sz="1400" dirty="0">
              <a:solidFill>
                <a:srgbClr val="CF8E6D"/>
              </a:solidFill>
              <a:latin typeface="+mj-lt"/>
            </a:endParaRP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INSERT </a:t>
            </a:r>
            <a:r>
              <a:rPr lang="de-DE" altLang="de-DE" sz="1400" dirty="0">
                <a:solidFill>
                  <a:srgbClr val="CF8E6D"/>
                </a:solidFill>
                <a:latin typeface="+mj-lt"/>
              </a:rPr>
              <a:t>INTO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sound_attributes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speechiness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acousticness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instrumentalness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liveness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valence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loudness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SELECT DISTINCT ON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speechiness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acousticness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instrumentalness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liveness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valence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loudness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FROM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spotify_songs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s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JOIN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title 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ON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track_name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= 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name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;</a:t>
            </a:r>
            <a:endParaRPr kumimoji="0" lang="de-DE" altLang="de-DE" sz="32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679BE3F-F38B-8B92-31F5-684192F87B41}"/>
              </a:ext>
            </a:extLst>
          </p:cNvPr>
          <p:cNvSpPr txBox="1"/>
          <p:nvPr/>
        </p:nvSpPr>
        <p:spPr>
          <a:xfrm>
            <a:off x="6019780" y="3916697"/>
            <a:ext cx="5359420" cy="28315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Abfragen Bsp.: </a:t>
            </a:r>
          </a:p>
          <a:p>
            <a:pPr>
              <a:spcAft>
                <a:spcPts val="1200"/>
              </a:spcAft>
            </a:pP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Top 5 Tracks nach Popularität</a:t>
            </a: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SELECT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MIN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  </a:t>
            </a:r>
            <a:r>
              <a:rPr lang="de-DE" altLang="de-DE" sz="1400" dirty="0">
                <a:solidFill>
                  <a:srgbClr val="7A7E85"/>
                </a:solidFill>
                <a:latin typeface="JetBrains Mono"/>
              </a:rPr>
              <a:t>      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MAX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CAST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FLOAT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FROM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rating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r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JOIN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 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ON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GROUP BY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ORDER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DESC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LIMIT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B0377617-33A8-8E9D-B1A6-8C9B472BD3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96334"/>
            <a:ext cx="184731" cy="36933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081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E213C9-3726-9784-798B-9F61E6432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01A122A-94C0-FED0-E670-B6EF9C7B92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004"/>
          <a:stretch/>
        </p:blipFill>
        <p:spPr>
          <a:xfrm>
            <a:off x="20" y="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A4833113-F908-A3E6-564F-D50D1F487725}"/>
              </a:ext>
            </a:extLst>
          </p:cNvPr>
          <p:cNvSpPr txBox="1"/>
          <p:nvPr/>
        </p:nvSpPr>
        <p:spPr>
          <a:xfrm>
            <a:off x="6235680" y="237967"/>
            <a:ext cx="5956300" cy="809452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Analysen Bsp.: </a:t>
            </a:r>
          </a:p>
          <a:p>
            <a:pPr>
              <a:spcAft>
                <a:spcPts val="1200"/>
              </a:spcAft>
            </a:pP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Top 15 Tracks nach Popularität</a:t>
            </a: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SELECT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MIN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  </a:t>
            </a:r>
            <a:r>
              <a:rPr lang="de-DE" altLang="de-DE" sz="1400" dirty="0">
                <a:solidFill>
                  <a:srgbClr val="7A7E85"/>
                </a:solidFill>
                <a:latin typeface="JetBrains Mono"/>
              </a:rPr>
              <a:t>      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MAX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CAST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FLOAT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FROM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rating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r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JOIN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 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ON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GROUP BY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ORDER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DESC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LIMIT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pPr>
              <a:spcAft>
                <a:spcPts val="1200"/>
              </a:spcAft>
            </a:pP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Top 5 Jahre mit den meisten Veröffentlichungen</a:t>
            </a:r>
          </a:p>
          <a:p>
            <a:pPr>
              <a:spcAft>
                <a:spcPts val="1200"/>
              </a:spcAft>
            </a:pP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SELECT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EXTRACT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YEAR FROM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TO_DATE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release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'YYYY-MM-DD'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release_year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COUNT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*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count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FROM</a:t>
            </a:r>
            <a:r>
              <a:rPr lang="de-DE" altLang="de-DE" sz="1400" dirty="0">
                <a:solidFill>
                  <a:srgbClr val="CF8E6D"/>
                </a:solidFill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track_information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GROUP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release_year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ORDER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count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DESC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LIMIT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endParaRPr kumimoji="0" lang="de-DE" altLang="de-DE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381F2EA-8879-AF93-CB09-DF7B4020E3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1570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755A91-846D-B4F5-400D-057D00E80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6EDA5DC-9DB8-1F3C-A52B-EA26EDBFF9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111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F2F01788-58EE-B241-1665-AF6B309DAB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3025" y="647690"/>
            <a:ext cx="6668431" cy="5296639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902472B8-2B4A-D298-E8FA-FA8F6EF29EDB}"/>
              </a:ext>
            </a:extLst>
          </p:cNvPr>
          <p:cNvSpPr txBox="1"/>
          <p:nvPr/>
        </p:nvSpPr>
        <p:spPr>
          <a:xfrm>
            <a:off x="767623" y="1940009"/>
            <a:ext cx="3987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70 – 75 % 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Abhängigkeiten zwischen Genre und </a:t>
            </a:r>
            <a:r>
              <a:rPr lang="de-DE" sz="1600" dirty="0" err="1">
                <a:solidFill>
                  <a:schemeClr val="bg1"/>
                </a:solidFill>
              </a:rPr>
              <a:t>Subgenre</a:t>
            </a:r>
            <a:r>
              <a:rPr lang="de-DE" sz="1600" dirty="0">
                <a:solidFill>
                  <a:schemeClr val="bg1"/>
                </a:solidFill>
              </a:rPr>
              <a:t> wurden implementiert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 err="1">
                <a:solidFill>
                  <a:schemeClr val="bg1"/>
                </a:solidFill>
              </a:rPr>
              <a:t>Almost</a:t>
            </a:r>
            <a:r>
              <a:rPr lang="de-DE" sz="1600" dirty="0">
                <a:solidFill>
                  <a:schemeClr val="bg1"/>
                </a:solidFill>
              </a:rPr>
              <a:t> Minimum Viable </a:t>
            </a:r>
            <a:r>
              <a:rPr lang="de-DE" sz="1600" dirty="0" err="1">
                <a:solidFill>
                  <a:schemeClr val="bg1"/>
                </a:solidFill>
              </a:rPr>
              <a:t>Product</a:t>
            </a:r>
            <a:r>
              <a:rPr lang="de-DE" sz="1600" dirty="0">
                <a:solidFill>
                  <a:schemeClr val="bg1"/>
                </a:solidFill>
              </a:rPr>
              <a:t> (MVP)</a:t>
            </a:r>
          </a:p>
        </p:txBody>
      </p:sp>
    </p:spTree>
    <p:extLst>
      <p:ext uri="{BB962C8B-B14F-4D97-AF65-F5344CB8AC3E}">
        <p14:creationId xmlns:p14="http://schemas.microsoft.com/office/powerpoint/2010/main" val="1509661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97F455D-5B68-1F5B-1CAE-81929AB525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7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ABB3354-C6DA-1EEF-B6D8-32BBC3BBBE21}"/>
              </a:ext>
            </a:extLst>
          </p:cNvPr>
          <p:cNvSpPr txBox="1"/>
          <p:nvPr/>
        </p:nvSpPr>
        <p:spPr>
          <a:xfrm>
            <a:off x="736600" y="2781300"/>
            <a:ext cx="39878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die Aufgabenstellung wurde trotz der genannten Herausforderungen bewältigt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es hat sich wieder gezeigt, </a:t>
            </a:r>
            <a:r>
              <a:rPr lang="de-DE" sz="1600" dirty="0" err="1">
                <a:solidFill>
                  <a:schemeClr val="bg1"/>
                </a:solidFill>
              </a:rPr>
              <a:t>Datenvaliderierung</a:t>
            </a:r>
            <a:r>
              <a:rPr lang="de-DE" sz="1600" dirty="0">
                <a:solidFill>
                  <a:schemeClr val="bg1"/>
                </a:solidFill>
              </a:rPr>
              <a:t> ist extrem wichtig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Aufgaben innerhalb der Gruppe sollten nicht doppelt vergeben werden (Bsp. Create </a:t>
            </a:r>
            <a:r>
              <a:rPr lang="de-DE" sz="1600" dirty="0" err="1">
                <a:solidFill>
                  <a:schemeClr val="bg1"/>
                </a:solidFill>
              </a:rPr>
              <a:t>Tables</a:t>
            </a:r>
            <a:r>
              <a:rPr lang="de-DE" sz="16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92215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05FF2D3-C03C-88B7-3D7E-590C0B98A6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04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54873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Musikinstrument, Musik, Gitarre, Text enthält.&#10;&#10;Automatisch generierte Beschreibung">
            <a:extLst>
              <a:ext uri="{FF2B5EF4-FFF2-40B4-BE49-F238E27FC236}">
                <a16:creationId xmlns:a16="http://schemas.microsoft.com/office/drawing/2014/main" id="{B059B97E-E629-4977-1B0F-1930E2599F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738" b="5977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977DB543-75FE-9018-C6CE-4AF913AE2706}"/>
              </a:ext>
            </a:extLst>
          </p:cNvPr>
          <p:cNvSpPr txBox="1"/>
          <p:nvPr/>
        </p:nvSpPr>
        <p:spPr>
          <a:xfrm>
            <a:off x="6558908" y="2803890"/>
            <a:ext cx="6093228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Titel: </a:t>
            </a:r>
          </a:p>
          <a:p>
            <a:pPr marL="361950" indent="-18097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Erstellung einer Musikdatenbank</a:t>
            </a:r>
          </a:p>
          <a:p>
            <a:r>
              <a:rPr lang="de-DE" sz="1400" dirty="0">
                <a:solidFill>
                  <a:schemeClr val="bg1"/>
                </a:solidFill>
              </a:rPr>
              <a:t> </a:t>
            </a: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Untertitel: </a:t>
            </a:r>
          </a:p>
          <a:p>
            <a:pPr marL="361950" indent="-18097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Projektarbeit mit SQL und PostgreSQL</a:t>
            </a:r>
          </a:p>
          <a:p>
            <a:r>
              <a:rPr lang="de-DE" sz="1400" dirty="0">
                <a:solidFill>
                  <a:schemeClr val="bg1"/>
                </a:solidFill>
              </a:rPr>
              <a:t> </a:t>
            </a: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Autoren: </a:t>
            </a:r>
          </a:p>
          <a:p>
            <a:pPr marL="361950" indent="-18097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Josephine, Dorian, Ronald, Martin </a:t>
            </a:r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241D24C3-E6F1-C5A5-44CC-DC013E24B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1443" y="6294437"/>
            <a:ext cx="4114800" cy="365125"/>
          </a:xfrm>
        </p:spPr>
        <p:txBody>
          <a:bodyPr/>
          <a:lstStyle/>
          <a:p>
            <a:pPr algn="l"/>
            <a:r>
              <a:rPr lang="de-DE" dirty="0"/>
              <a:t>Datum, 16. Januar 2025</a:t>
            </a:r>
          </a:p>
        </p:txBody>
      </p:sp>
    </p:spTree>
    <p:extLst>
      <p:ext uri="{BB962C8B-B14F-4D97-AF65-F5344CB8AC3E}">
        <p14:creationId xmlns:p14="http://schemas.microsoft.com/office/powerpoint/2010/main" val="3915488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60BDA8-A5F6-E1ED-7252-BFE64C0CE7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73AD41DB-DF9F-49BC-85AE-6AB1840A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Kleidung, Text, Mann, Menschliches Gesicht enthält.&#10;&#10;Automatisch generierte Beschreibung">
            <a:extLst>
              <a:ext uri="{FF2B5EF4-FFF2-40B4-BE49-F238E27FC236}">
                <a16:creationId xmlns:a16="http://schemas.microsoft.com/office/drawing/2014/main" id="{05CFEED1-F471-2740-CF92-B01CF16251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331" b="18563"/>
          <a:stretch/>
        </p:blipFill>
        <p:spPr>
          <a:xfrm>
            <a:off x="20" y="0"/>
            <a:ext cx="12191980" cy="3984912"/>
          </a:xfrm>
          <a:custGeom>
            <a:avLst/>
            <a:gdLst/>
            <a:ahLst/>
            <a:cxnLst/>
            <a:rect l="l" t="t" r="r" b="b"/>
            <a:pathLst>
              <a:path w="12192000" h="3984912">
                <a:moveTo>
                  <a:pt x="0" y="0"/>
                </a:moveTo>
                <a:lnTo>
                  <a:pt x="12192000" y="0"/>
                </a:lnTo>
                <a:lnTo>
                  <a:pt x="12192000" y="566059"/>
                </a:lnTo>
                <a:lnTo>
                  <a:pt x="12192000" y="794037"/>
                </a:lnTo>
                <a:lnTo>
                  <a:pt x="12192000" y="2336800"/>
                </a:lnTo>
                <a:lnTo>
                  <a:pt x="12192000" y="2631227"/>
                </a:lnTo>
                <a:lnTo>
                  <a:pt x="12192000" y="3908712"/>
                </a:lnTo>
                <a:lnTo>
                  <a:pt x="9439275" y="3984912"/>
                </a:lnTo>
                <a:lnTo>
                  <a:pt x="5572127" y="3737262"/>
                </a:lnTo>
                <a:lnTo>
                  <a:pt x="0" y="3908712"/>
                </a:lnTo>
                <a:lnTo>
                  <a:pt x="0" y="2631227"/>
                </a:lnTo>
                <a:lnTo>
                  <a:pt x="0" y="2336800"/>
                </a:lnTo>
                <a:lnTo>
                  <a:pt x="0" y="794037"/>
                </a:lnTo>
                <a:lnTo>
                  <a:pt x="0" y="566059"/>
                </a:lnTo>
                <a:close/>
              </a:path>
            </a:pathLst>
          </a:cu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A4AE1828-51FD-4AD7-BCF6-9AF5C696C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2C7CD-02BE-4ADE-8D2F-DFB759D71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40A04EE-8E37-4C28-B09B-A9593A4AA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C6F22642-14A8-737C-6551-788A2D1F55BD}"/>
              </a:ext>
            </a:extLst>
          </p:cNvPr>
          <p:cNvSpPr txBox="1"/>
          <p:nvPr/>
        </p:nvSpPr>
        <p:spPr>
          <a:xfrm>
            <a:off x="683639" y="1321328"/>
            <a:ext cx="6479162" cy="2586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1600" b="1" dirty="0">
                <a:solidFill>
                  <a:schemeClr val="bg1"/>
                </a:solidFill>
              </a:rPr>
              <a:t>Thema: </a:t>
            </a:r>
          </a:p>
          <a:p>
            <a:pPr marL="4476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Vorstellung</a:t>
            </a:r>
            <a:r>
              <a:rPr lang="en-US" sz="1600" dirty="0">
                <a:solidFill>
                  <a:schemeClr val="bg1"/>
                </a:solidFill>
              </a:rPr>
              <a:t> der </a:t>
            </a:r>
            <a:r>
              <a:rPr lang="en-US" sz="1600" dirty="0" err="1">
                <a:solidFill>
                  <a:schemeClr val="bg1"/>
                </a:solidFill>
              </a:rPr>
              <a:t>Projektarbeit</a:t>
            </a: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1200"/>
              </a:spcAft>
            </a:pPr>
            <a:br>
              <a:rPr lang="en-US" sz="1600" dirty="0">
                <a:solidFill>
                  <a:schemeClr val="bg1">
                    <a:alpha val="80000"/>
                  </a:schemeClr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Ziel: </a:t>
            </a:r>
          </a:p>
          <a:p>
            <a:pPr marL="4476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Aufbau </a:t>
            </a:r>
            <a:r>
              <a:rPr lang="en-US" sz="1600" dirty="0" err="1">
                <a:solidFill>
                  <a:schemeClr val="bg1"/>
                </a:solidFill>
              </a:rPr>
              <a:t>einer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relationalen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Datenbank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zur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Verwaltung</a:t>
            </a:r>
            <a:r>
              <a:rPr lang="en-US" sz="1600" dirty="0">
                <a:solidFill>
                  <a:schemeClr val="bg1"/>
                </a:solidFill>
              </a:rPr>
              <a:t> von </a:t>
            </a:r>
            <a:r>
              <a:rPr lang="en-US" sz="1600" dirty="0" err="1">
                <a:solidFill>
                  <a:schemeClr val="bg1"/>
                </a:solidFill>
              </a:rPr>
              <a:t>Musikdaten</a:t>
            </a:r>
            <a:r>
              <a:rPr lang="en-US" sz="1600" dirty="0">
                <a:solidFill>
                  <a:schemeClr val="bg1"/>
                </a:solidFill>
              </a:rPr>
              <a:t> (</a:t>
            </a:r>
            <a:r>
              <a:rPr lang="en-US" sz="1600" dirty="0" err="1">
                <a:solidFill>
                  <a:schemeClr val="bg1"/>
                </a:solidFill>
              </a:rPr>
              <a:t>Künstler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Alben</a:t>
            </a:r>
            <a:r>
              <a:rPr lang="en-US" sz="1600" dirty="0">
                <a:solidFill>
                  <a:schemeClr val="bg1"/>
                </a:solidFill>
              </a:rPr>
              <a:t>, Tracks etc.)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br>
              <a:rPr lang="en-US" sz="1400" dirty="0">
                <a:solidFill>
                  <a:schemeClr val="bg1">
                    <a:alpha val="80000"/>
                  </a:schemeClr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C8A26-F519-5E51-AFDB-73B7270FC334}"/>
              </a:ext>
            </a:extLst>
          </p:cNvPr>
          <p:cNvSpPr txBox="1"/>
          <p:nvPr/>
        </p:nvSpPr>
        <p:spPr>
          <a:xfrm>
            <a:off x="5080000" y="4786102"/>
            <a:ext cx="7404100" cy="690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1600" b="1" dirty="0">
                <a:solidFill>
                  <a:schemeClr val="bg1"/>
                </a:solidFill>
              </a:rPr>
              <a:t>Motivation: </a:t>
            </a:r>
          </a:p>
          <a:p>
            <a:pPr marL="4476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Anwendung</a:t>
            </a:r>
            <a:r>
              <a:rPr lang="en-US" sz="1600" dirty="0">
                <a:solidFill>
                  <a:schemeClr val="bg1"/>
                </a:solidFill>
              </a:rPr>
              <a:t> der </a:t>
            </a:r>
            <a:r>
              <a:rPr lang="en-US" sz="1600" dirty="0" err="1">
                <a:solidFill>
                  <a:schemeClr val="bg1"/>
                </a:solidFill>
              </a:rPr>
              <a:t>im</a:t>
            </a:r>
            <a:r>
              <a:rPr lang="en-US" sz="1600" dirty="0">
                <a:solidFill>
                  <a:schemeClr val="bg1"/>
                </a:solidFill>
              </a:rPr>
              <a:t> Modul </a:t>
            </a:r>
            <a:r>
              <a:rPr lang="en-US" sz="1600" dirty="0" err="1">
                <a:solidFill>
                  <a:schemeClr val="bg1"/>
                </a:solidFill>
              </a:rPr>
              <a:t>Datenbanken</a:t>
            </a:r>
            <a:r>
              <a:rPr lang="en-US" sz="1600" dirty="0">
                <a:solidFill>
                  <a:schemeClr val="bg1"/>
                </a:solidFill>
              </a:rPr>
              <a:t> und SQL </a:t>
            </a:r>
            <a:r>
              <a:rPr lang="en-US" sz="1600" dirty="0" err="1">
                <a:solidFill>
                  <a:schemeClr val="bg1"/>
                </a:solidFill>
              </a:rPr>
              <a:t>erworbenen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Kenntnisse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062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CC912-6BBF-3780-44C6-BF2A3B2DD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 descr="Ein Bild, das Elektronik, Text, Screenshot, Kopfhörer enthält.&#10;&#10;Automatisch generierte Beschreibung">
            <a:extLst>
              <a:ext uri="{FF2B5EF4-FFF2-40B4-BE49-F238E27FC236}">
                <a16:creationId xmlns:a16="http://schemas.microsoft.com/office/drawing/2014/main" id="{C9A65553-D5CF-A969-CE5E-BA9F24738B7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t="10714"/>
          <a:stretch/>
        </p:blipFill>
        <p:spPr>
          <a:xfrm>
            <a:off x="20" y="-22859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extfeld 4">
            <a:extLst>
              <a:ext uri="{FF2B5EF4-FFF2-40B4-BE49-F238E27FC236}">
                <a16:creationId xmlns:a16="http://schemas.microsoft.com/office/drawing/2014/main" id="{E3E8125A-F5AE-EF96-0F2B-4A542F307D59}"/>
              </a:ext>
            </a:extLst>
          </p:cNvPr>
          <p:cNvSpPr txBox="1"/>
          <p:nvPr/>
        </p:nvSpPr>
        <p:spPr>
          <a:xfrm>
            <a:off x="651193" y="2492556"/>
            <a:ext cx="7558087" cy="27814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Hauptziele: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Datenbankstruktur planen und implementieren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Abfragen zur Verwaltung und Analyse der Daten erstellen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Anwendung von Normalisierung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400" b="1" dirty="0">
              <a:solidFill>
                <a:schemeClr val="bg1"/>
              </a:solidFill>
            </a:endParaRP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Sekundäre Ziele: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Üben von SQL-Programmierung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Nutzung von PostgreSQL als Datenbankmanagementsystem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Integration der Datenbankergebnisse in eine Benutzeroberfläche</a:t>
            </a:r>
            <a:r>
              <a:rPr lang="de-DE" sz="1400" b="1" dirty="0">
                <a:solidFill>
                  <a:schemeClr val="bg1"/>
                </a:solidFill>
              </a:rPr>
              <a:t> / </a:t>
            </a:r>
            <a:r>
              <a:rPr lang="de-DE" sz="1400" dirty="0">
                <a:solidFill>
                  <a:schemeClr val="bg1"/>
                </a:solidFill>
              </a:rPr>
              <a:t>App</a:t>
            </a:r>
          </a:p>
        </p:txBody>
      </p:sp>
    </p:spTree>
    <p:extLst>
      <p:ext uri="{BB962C8B-B14F-4D97-AF65-F5344CB8AC3E}">
        <p14:creationId xmlns:p14="http://schemas.microsoft.com/office/powerpoint/2010/main" val="2385888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F3FA6-EFBB-48AD-147D-7EE78357B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4B91657F-D827-57DB-76E5-9D05147C5D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1505"/>
          <a:stretch/>
        </p:blipFill>
        <p:spPr>
          <a:xfrm>
            <a:off x="20" y="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A6851236-9028-375C-0AD1-3EC1E715A643}"/>
              </a:ext>
            </a:extLst>
          </p:cNvPr>
          <p:cNvSpPr txBox="1"/>
          <p:nvPr/>
        </p:nvSpPr>
        <p:spPr>
          <a:xfrm>
            <a:off x="368300" y="762010"/>
            <a:ext cx="5727700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Welche Herausforderungen haben auf uns gewartet?</a:t>
            </a:r>
          </a:p>
          <a:p>
            <a:pPr marL="342900" indent="-342900">
              <a:buAutoNum type="arabicPeriod"/>
            </a:pPr>
            <a:endParaRPr lang="de-DE" dirty="0">
              <a:solidFill>
                <a:schemeClr val="bg1"/>
              </a:solidFill>
            </a:endParaRP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de-DE" sz="1600" dirty="0">
                <a:solidFill>
                  <a:schemeClr val="bg1"/>
                </a:solidFill>
              </a:rPr>
              <a:t>Finden einer passenden Datenbank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de-DE" sz="1600" dirty="0">
                <a:solidFill>
                  <a:schemeClr val="bg1"/>
                </a:solidFill>
              </a:rPr>
              <a:t>Datenbank </a:t>
            </a:r>
            <a:r>
              <a:rPr lang="de-DE" sz="1600" dirty="0" err="1">
                <a:solidFill>
                  <a:schemeClr val="bg1"/>
                </a:solidFill>
              </a:rPr>
              <a:t>enthät</a:t>
            </a:r>
            <a:r>
              <a:rPr lang="de-DE" sz="1600" dirty="0">
                <a:solidFill>
                  <a:schemeClr val="bg1"/>
                </a:solidFill>
              </a:rPr>
              <a:t> Duplikate und keine Primärschlüssel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26E1A6BD-AD99-FE74-35F1-7BF0EF3CE9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1440" y="1869074"/>
            <a:ext cx="12282896" cy="5108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053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35BF2-738B-9320-B434-951BB4D4D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81F87802-FB01-3CE9-898E-2CE52392E3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1505"/>
          <a:stretch/>
        </p:blipFill>
        <p:spPr>
          <a:xfrm>
            <a:off x="20" y="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4286269-FFBD-D99B-8D9C-368303019845}"/>
              </a:ext>
            </a:extLst>
          </p:cNvPr>
          <p:cNvSpPr txBox="1"/>
          <p:nvPr/>
        </p:nvSpPr>
        <p:spPr>
          <a:xfrm>
            <a:off x="368300" y="336575"/>
            <a:ext cx="57277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1600" dirty="0">
                <a:solidFill>
                  <a:schemeClr val="bg1"/>
                </a:solidFill>
              </a:rPr>
              <a:t>Einige Beispiele aus der Praxis: </a:t>
            </a:r>
          </a:p>
          <a:p>
            <a:pPr>
              <a:spcAft>
                <a:spcPts val="600"/>
              </a:spcAft>
            </a:pPr>
            <a:endParaRPr lang="de-DE" sz="1600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1600" dirty="0">
                <a:solidFill>
                  <a:schemeClr val="bg1"/>
                </a:solidFill>
              </a:rPr>
              <a:t>3. Falsche Datenformate und fehlende Datenkonsistenz</a:t>
            </a:r>
          </a:p>
          <a:p>
            <a:pPr>
              <a:spcAft>
                <a:spcPts val="600"/>
              </a:spcAft>
            </a:pPr>
            <a:r>
              <a:rPr lang="de-DE" sz="1600" dirty="0">
                <a:solidFill>
                  <a:schemeClr val="bg1"/>
                </a:solidFill>
              </a:rPr>
              <a:t>4. Datenbankstruktur und –</a:t>
            </a:r>
            <a:r>
              <a:rPr lang="de-DE" sz="1600" dirty="0" err="1">
                <a:solidFill>
                  <a:schemeClr val="bg1"/>
                </a:solidFill>
              </a:rPr>
              <a:t>modellierung</a:t>
            </a:r>
            <a:endParaRPr lang="de-DE" sz="1600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1600" dirty="0">
                <a:solidFill>
                  <a:schemeClr val="bg1"/>
                </a:solidFill>
              </a:rPr>
              <a:t>5. Fehlende und unklare Datenbeziehungen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88D55220-11C1-555D-0261-A830CA90D1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299" y="2304366"/>
            <a:ext cx="5627385" cy="338101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D6DB219-D3FB-7800-8DF0-A7A6A222DF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1642" y="2304366"/>
            <a:ext cx="6234223" cy="338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003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3AD41DB-DF9F-49BC-85AE-6AB1840A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15E2D5A-FE68-36EE-ECE5-00DD7CA719D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t="9552" b="32342"/>
          <a:stretch/>
        </p:blipFill>
        <p:spPr>
          <a:xfrm>
            <a:off x="20" y="-1"/>
            <a:ext cx="12191980" cy="3984912"/>
          </a:xfrm>
          <a:custGeom>
            <a:avLst/>
            <a:gdLst/>
            <a:ahLst/>
            <a:cxnLst/>
            <a:rect l="l" t="t" r="r" b="b"/>
            <a:pathLst>
              <a:path w="12192000" h="3984912">
                <a:moveTo>
                  <a:pt x="0" y="0"/>
                </a:moveTo>
                <a:lnTo>
                  <a:pt x="12192000" y="0"/>
                </a:lnTo>
                <a:lnTo>
                  <a:pt x="12192000" y="566059"/>
                </a:lnTo>
                <a:lnTo>
                  <a:pt x="12192000" y="794037"/>
                </a:lnTo>
                <a:lnTo>
                  <a:pt x="12192000" y="2336800"/>
                </a:lnTo>
                <a:lnTo>
                  <a:pt x="12192000" y="2631227"/>
                </a:lnTo>
                <a:lnTo>
                  <a:pt x="12192000" y="3908712"/>
                </a:lnTo>
                <a:lnTo>
                  <a:pt x="9439275" y="3984912"/>
                </a:lnTo>
                <a:lnTo>
                  <a:pt x="5572127" y="3737262"/>
                </a:lnTo>
                <a:lnTo>
                  <a:pt x="0" y="3908712"/>
                </a:lnTo>
                <a:lnTo>
                  <a:pt x="0" y="2631227"/>
                </a:lnTo>
                <a:lnTo>
                  <a:pt x="0" y="2336800"/>
                </a:lnTo>
                <a:lnTo>
                  <a:pt x="0" y="794037"/>
                </a:lnTo>
                <a:lnTo>
                  <a:pt x="0" y="566059"/>
                </a:lnTo>
                <a:close/>
              </a:path>
            </a:pathLst>
          </a:cu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A4AE1828-51FD-4AD7-BCF6-9AF5C696C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542C7CD-02BE-4ADE-8D2F-DFB759D71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40A04EE-8E37-4C28-B09B-A9593A4AA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3" name="Textfeld 12">
            <a:extLst>
              <a:ext uri="{FF2B5EF4-FFF2-40B4-BE49-F238E27FC236}">
                <a16:creationId xmlns:a16="http://schemas.microsoft.com/office/drawing/2014/main" id="{4438DBAD-FAEB-45EF-9FA0-6F4CBE9D4AF8}"/>
              </a:ext>
            </a:extLst>
          </p:cNvPr>
          <p:cNvSpPr txBox="1"/>
          <p:nvPr/>
        </p:nvSpPr>
        <p:spPr>
          <a:xfrm>
            <a:off x="5898204" y="2152332"/>
            <a:ext cx="5993285" cy="35104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b="1" dirty="0" err="1">
                <a:solidFill>
                  <a:schemeClr val="bg1">
                    <a:alpha val="80000"/>
                  </a:schemeClr>
                </a:solidFill>
              </a:rPr>
              <a:t>Datenbank-Elemente</a:t>
            </a:r>
            <a:r>
              <a:rPr lang="en-US" altLang="de-DE" sz="1600" b="1" dirty="0">
                <a:solidFill>
                  <a:schemeClr val="bg1">
                    <a:alpha val="80000"/>
                  </a:schemeClr>
                </a:solidFill>
              </a:rPr>
              <a:t>: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Künstler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(Name, Genre, Land)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Alben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(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Titel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Erscheinungsjahr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Künstler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)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Tracks (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Titel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Länge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Album, Genre)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314325"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>
                  <a:alpha val="80000"/>
                </a:schemeClr>
              </a:solidFill>
            </a:endParaRPr>
          </a:p>
          <a:p>
            <a:pPr marL="0" indent="-228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de-DE" sz="1600" b="1" dirty="0" err="1">
                <a:solidFill>
                  <a:schemeClr val="bg1">
                    <a:alpha val="80000"/>
                  </a:schemeClr>
                </a:solidFill>
              </a:rPr>
              <a:t>Funktionalität</a:t>
            </a:r>
            <a:r>
              <a:rPr lang="en-US" altLang="de-DE" sz="1600" b="1" dirty="0">
                <a:solidFill>
                  <a:schemeClr val="bg1">
                    <a:alpha val="80000"/>
                  </a:schemeClr>
                </a:solidFill>
              </a:rPr>
              <a:t>:</a:t>
            </a:r>
          </a:p>
          <a:p>
            <a:pPr marL="0" indent="-228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Einfügen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Bearbeiten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und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Löschen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von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Datensätzen</a:t>
            </a: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Abfragen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wie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: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beliebte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Künstler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meistgehörte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Tracks, etc.</a:t>
            </a:r>
            <a:endParaRPr kumimoji="0" lang="en-US" altLang="de-DE" sz="16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A828AFE-7767-3148-16BD-F9EA7504DCDF}"/>
              </a:ext>
            </a:extLst>
          </p:cNvPr>
          <p:cNvSpPr txBox="1"/>
          <p:nvPr/>
        </p:nvSpPr>
        <p:spPr>
          <a:xfrm>
            <a:off x="6096000" y="2818681"/>
            <a:ext cx="5898204" cy="26871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bg1"/>
              </a:solidFill>
            </a:endParaRPr>
          </a:p>
          <a:p>
            <a:endParaRPr lang="de-DE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95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Text, Musikinstrument, Kleidung, Konzert enthält.&#10;&#10;Automatisch generierte Beschreibung">
            <a:extLst>
              <a:ext uri="{FF2B5EF4-FFF2-40B4-BE49-F238E27FC236}">
                <a16:creationId xmlns:a16="http://schemas.microsoft.com/office/drawing/2014/main" id="{4E22D592-DC2A-D99C-288F-68F5C66710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314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BFACE4B4-BA15-E59F-5F9D-14F1D6C0389F}"/>
              </a:ext>
            </a:extLst>
          </p:cNvPr>
          <p:cNvSpPr txBox="1"/>
          <p:nvPr/>
        </p:nvSpPr>
        <p:spPr>
          <a:xfrm>
            <a:off x="673100" y="2678837"/>
            <a:ext cx="647700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PostgreSQL: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Open-Source-Datenbankmanagementsystem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Vorteile: Skalierbarkeit, Erweiterbarkeit</a:t>
            </a: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SQL: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Structured Query Language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Standard für Datenbankabfragen</a:t>
            </a:r>
          </a:p>
        </p:txBody>
      </p:sp>
    </p:spTree>
    <p:extLst>
      <p:ext uri="{BB962C8B-B14F-4D97-AF65-F5344CB8AC3E}">
        <p14:creationId xmlns:p14="http://schemas.microsoft.com/office/powerpoint/2010/main" val="382385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A3151CA-41B9-A70B-389E-DBC0C7FA00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314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3" name="Textfeld 12">
            <a:extLst>
              <a:ext uri="{FF2B5EF4-FFF2-40B4-BE49-F238E27FC236}">
                <a16:creationId xmlns:a16="http://schemas.microsoft.com/office/drawing/2014/main" id="{9DF0B9D8-DD33-FFC3-BC6A-D72532804F84}"/>
              </a:ext>
            </a:extLst>
          </p:cNvPr>
          <p:cNvSpPr txBox="1"/>
          <p:nvPr/>
        </p:nvSpPr>
        <p:spPr>
          <a:xfrm>
            <a:off x="6096001" y="616570"/>
            <a:ext cx="5207000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600" b="1" dirty="0">
                <a:solidFill>
                  <a:schemeClr val="bg1"/>
                </a:solidFill>
              </a:rPr>
              <a:t>1. Normalform: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Daten in Tabellen mit eindeutigen Attributen aufteilen</a:t>
            </a:r>
          </a:p>
          <a:p>
            <a:pPr>
              <a:spcAft>
                <a:spcPts val="1200"/>
              </a:spcAft>
            </a:pPr>
            <a:r>
              <a:rPr lang="de-DE" sz="1600" b="1" dirty="0">
                <a:solidFill>
                  <a:schemeClr val="bg1"/>
                </a:solidFill>
              </a:rPr>
              <a:t>2. Normalform: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Entfernen von Abhängigkeiten zwischen Nicht-Schlüsselattributen</a:t>
            </a:r>
          </a:p>
          <a:p>
            <a:pPr>
              <a:spcAft>
                <a:spcPts val="1200"/>
              </a:spcAft>
            </a:pPr>
            <a:r>
              <a:rPr lang="de-DE" sz="1600" b="1" dirty="0">
                <a:solidFill>
                  <a:schemeClr val="bg1"/>
                </a:solidFill>
              </a:rPr>
              <a:t>3. Normalform: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Eliminierung transitiver Abhängigkeiten</a:t>
            </a:r>
          </a:p>
        </p:txBody>
      </p:sp>
      <p:sp>
        <p:nvSpPr>
          <p:cNvPr id="14" name="Inhaltsplatzhalter 6">
            <a:extLst>
              <a:ext uri="{FF2B5EF4-FFF2-40B4-BE49-F238E27FC236}">
                <a16:creationId xmlns:a16="http://schemas.microsoft.com/office/drawing/2014/main" id="{6B47D66B-37E1-DE36-0FA9-19B2E017941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69900" y="498005"/>
            <a:ext cx="5372100" cy="2930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de-DE" sz="1600" b="1" dirty="0">
                <a:solidFill>
                  <a:schemeClr val="bg1"/>
                </a:solidFill>
              </a:rPr>
              <a:t>ER-Diagramm: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Künstler: (</a:t>
            </a:r>
            <a:r>
              <a:rPr lang="de-DE" sz="1600" dirty="0" err="1">
                <a:solidFill>
                  <a:schemeClr val="bg1"/>
                </a:solidFill>
              </a:rPr>
              <a:t>Künstler_ID</a:t>
            </a:r>
            <a:r>
              <a:rPr lang="de-DE" sz="1600" dirty="0">
                <a:solidFill>
                  <a:schemeClr val="bg1"/>
                </a:solidFill>
              </a:rPr>
              <a:t>, Name, Genre, Land)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Alben: (</a:t>
            </a:r>
            <a:r>
              <a:rPr lang="de-DE" sz="1600" dirty="0" err="1">
                <a:solidFill>
                  <a:schemeClr val="bg1"/>
                </a:solidFill>
              </a:rPr>
              <a:t>Album_ID</a:t>
            </a:r>
            <a:r>
              <a:rPr lang="de-DE" sz="1600" dirty="0">
                <a:solidFill>
                  <a:schemeClr val="bg1"/>
                </a:solidFill>
              </a:rPr>
              <a:t>, Titel, Erscheinungsjahr, </a:t>
            </a:r>
            <a:r>
              <a:rPr lang="de-DE" sz="1600" dirty="0" err="1">
                <a:solidFill>
                  <a:schemeClr val="bg1"/>
                </a:solidFill>
              </a:rPr>
              <a:t>Künstler_ID</a:t>
            </a:r>
            <a:r>
              <a:rPr lang="de-DE" sz="1600" dirty="0">
                <a:solidFill>
                  <a:schemeClr val="bg1"/>
                </a:solidFill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Tracks: (</a:t>
            </a:r>
            <a:r>
              <a:rPr lang="de-DE" sz="1600" dirty="0" err="1">
                <a:solidFill>
                  <a:schemeClr val="bg1"/>
                </a:solidFill>
              </a:rPr>
              <a:t>Track_ID</a:t>
            </a:r>
            <a:r>
              <a:rPr lang="de-DE" sz="1600" dirty="0">
                <a:solidFill>
                  <a:schemeClr val="bg1"/>
                </a:solidFill>
              </a:rPr>
              <a:t>, Titel, Länge, </a:t>
            </a:r>
            <a:r>
              <a:rPr lang="de-DE" sz="1600" dirty="0" err="1">
                <a:solidFill>
                  <a:schemeClr val="bg1"/>
                </a:solidFill>
              </a:rPr>
              <a:t>Album_ID</a:t>
            </a:r>
            <a:r>
              <a:rPr lang="de-DE" sz="1600" dirty="0">
                <a:solidFill>
                  <a:schemeClr val="bg1"/>
                </a:solidFill>
              </a:rPr>
              <a:t>, Genre)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de-DE" sz="1600" b="1" dirty="0">
                <a:solidFill>
                  <a:schemeClr val="bg1"/>
                </a:solidFill>
              </a:rPr>
              <a:t>Beziehungen: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Künstler → Alben: 1:n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Alben → Tracks: 1:n</a:t>
            </a:r>
          </a:p>
        </p:txBody>
      </p:sp>
    </p:spTree>
    <p:extLst>
      <p:ext uri="{BB962C8B-B14F-4D97-AF65-F5344CB8AC3E}">
        <p14:creationId xmlns:p14="http://schemas.microsoft.com/office/powerpoint/2010/main" val="2985492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1649</Words>
  <Application>Microsoft Office PowerPoint</Application>
  <PresentationFormat>Breitbild</PresentationFormat>
  <Paragraphs>226</Paragraphs>
  <Slides>14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JetBrains Mono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Martin Lambrecht</dc:creator>
  <cp:lastModifiedBy>Martin Lambrecht</cp:lastModifiedBy>
  <cp:revision>2</cp:revision>
  <dcterms:created xsi:type="dcterms:W3CDTF">2025-01-15T07:14:11Z</dcterms:created>
  <dcterms:modified xsi:type="dcterms:W3CDTF">2025-01-16T05:34:24Z</dcterms:modified>
</cp:coreProperties>
</file>

<file path=docProps/thumbnail.jpeg>
</file>